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65" r:id="rId3"/>
    <p:sldId id="283" r:id="rId4"/>
    <p:sldId id="285" r:id="rId5"/>
    <p:sldId id="308" r:id="rId6"/>
    <p:sldId id="310" r:id="rId7"/>
    <p:sldId id="311" r:id="rId8"/>
    <p:sldId id="312" r:id="rId9"/>
    <p:sldId id="313" r:id="rId10"/>
    <p:sldId id="316" r:id="rId11"/>
    <p:sldId id="317" r:id="rId12"/>
    <p:sldId id="318" r:id="rId13"/>
    <p:sldId id="291" r:id="rId14"/>
    <p:sldId id="292" r:id="rId15"/>
    <p:sldId id="293" r:id="rId16"/>
    <p:sldId id="320" r:id="rId17"/>
    <p:sldId id="322" r:id="rId18"/>
    <p:sldId id="323" r:id="rId19"/>
    <p:sldId id="301" r:id="rId20"/>
    <p:sldId id="324" r:id="rId21"/>
    <p:sldId id="325" r:id="rId22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>
            <p14:sldId id="256"/>
            <p14:sldId id="299"/>
            <p14:sldId id="300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73" d="100"/>
          <a:sy n="73" d="100"/>
        </p:scale>
        <p:origin x="-570" y="-102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18.11.2019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18.11.2019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3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892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91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87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3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706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935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41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768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9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1820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008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3485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9166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3578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872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325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8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716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9937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158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38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209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18.11.2019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564904"/>
            <a:ext cx="7056784" cy="2016224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u="sng" dirty="0" smtClean="0">
                <a:latin typeface="Cambria"/>
              </a:rPr>
              <a:t>Старшая разновозрастная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 группа</a:t>
            </a:r>
            <a:r>
              <a:rPr lang="ru-RU" sz="3600" dirty="0" smtClean="0">
                <a:latin typeface="Cambria"/>
              </a:rPr>
              <a:t> от 5 до 7 лет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r>
              <a:rPr lang="ru-RU" sz="1800" dirty="0" smtClean="0">
                <a:latin typeface="Cambria"/>
              </a:rPr>
              <a:t>(возраст)</a:t>
            </a:r>
            <a:br>
              <a:rPr lang="ru-RU" sz="1800" dirty="0" smtClean="0">
                <a:latin typeface="Cambria"/>
              </a:rPr>
            </a:br>
            <a:r>
              <a:rPr lang="ru-RU" sz="3600" dirty="0" smtClean="0">
                <a:latin typeface="Cambria"/>
              </a:rPr>
              <a:t>тема образовательного события</a:t>
            </a:r>
            <a:br>
              <a:rPr lang="ru-RU" sz="3600" dirty="0" smtClean="0">
                <a:latin typeface="Cambria"/>
              </a:rPr>
            </a:br>
            <a:r>
              <a:rPr lang="ru-RU" sz="3600" dirty="0" smtClean="0">
                <a:latin typeface="Cambria"/>
              </a:rPr>
              <a:t>«Здравствуй, зима!»</a:t>
            </a: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806380" y="4293096"/>
            <a:ext cx="5999585" cy="2016224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(</a:t>
            </a:r>
            <a:r>
              <a:rPr lang="ru-RU" b="1" dirty="0" err="1" smtClean="0"/>
              <a:t>Олейникова</a:t>
            </a:r>
            <a:r>
              <a:rPr lang="ru-RU" b="1" dirty="0" smtClean="0"/>
              <a:t> Галина Алексеевна, </a:t>
            </a:r>
            <a:r>
              <a:rPr lang="ru-RU" b="1" dirty="0" smtClean="0"/>
              <a:t>воспитатель Муниципального казенного дошкольного образовательного учреждения «Б - </a:t>
            </a:r>
            <a:r>
              <a:rPr lang="ru-RU" b="1" dirty="0" err="1" smtClean="0"/>
              <a:t>Казинский</a:t>
            </a:r>
            <a:r>
              <a:rPr lang="ru-RU" b="1" dirty="0" smtClean="0"/>
              <a:t> детский сад» с. Большая Казинка Павловского муниципального района Воронежской области )</a:t>
            </a:r>
            <a:endParaRPr lang="ru-RU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__</a:t>
            </a:r>
            <a:r>
              <a:rPr lang="ru-RU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</a:t>
            </a:r>
            <a:r>
              <a:rPr lang="en-US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9</a:t>
            </a:r>
            <a:r>
              <a:rPr lang="ru-RU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-20</a:t>
            </a:r>
            <a:r>
              <a:rPr lang="en-US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</a:t>
            </a:r>
            <a:r>
              <a:rPr lang="ru-RU" sz="3600" b="0" i="0" u="sng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__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 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502124" y="188640"/>
            <a:ext cx="5099785" cy="5721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 «Семья»</a:t>
            </a:r>
            <a:endParaRPr lang="ru-RU" sz="1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0" y="5301208"/>
            <a:ext cx="12071076" cy="13681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Атрибуты </a:t>
            </a:r>
            <a: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 – ролевым играм </a:t>
            </a:r>
            <a: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подбираются так, чтобы создать условия для реализации интересов детей в разных видах игр. Подобранный игровой материал позволяет комбинировать различные сюжеты, создавать новые игровые образы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Для ролевых игр отведена четко ограниченная часть помещения с пространством для игры  и для упорядоченного хранения реквизита.</a:t>
            </a:r>
          </a:p>
          <a:p>
            <a:pPr algn="just"/>
            <a:endParaRPr lang="ru-RU" sz="1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592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678" r="1678"/>
          <a:stretch>
            <a:fillRect/>
          </a:stretch>
        </p:blipFill>
        <p:spPr>
          <a:xfrm>
            <a:off x="189755" y="620688"/>
            <a:ext cx="5845649" cy="4536504"/>
          </a:xfrm>
        </p:spPr>
      </p:pic>
      <p:pic>
        <p:nvPicPr>
          <p:cNvPr id="12" name="Рисунок 11" descr="IMG_593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4706" r="4706"/>
          <a:stretch>
            <a:fillRect/>
          </a:stretch>
        </p:blipFill>
        <p:spPr>
          <a:xfrm>
            <a:off x="6310436" y="692696"/>
            <a:ext cx="5392416" cy="4464496"/>
          </a:xfrm>
        </p:spPr>
      </p:pic>
    </p:spTree>
    <p:extLst>
      <p:ext uri="{BB962C8B-B14F-4D97-AF65-F5344CB8AC3E}">
        <p14:creationId xmlns="" xmlns:p14="http://schemas.microsoft.com/office/powerpoint/2010/main" val="179854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0" y="5445224"/>
            <a:ext cx="3790156" cy="5202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 «Парикмахерская</a:t>
            </a:r>
            <a: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1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3934172" y="3212976"/>
            <a:ext cx="3963734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«Сюжетно – ролевые игры для мальчиков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26660" y="3212976"/>
            <a:ext cx="35283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2.4. «Поликлиника»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_593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020" r="2020"/>
          <a:stretch>
            <a:fillRect/>
          </a:stretch>
        </p:blipFill>
        <p:spPr>
          <a:xfrm>
            <a:off x="-1" y="0"/>
            <a:ext cx="3815298" cy="5301208"/>
          </a:xfrm>
        </p:spPr>
      </p:pic>
      <p:pic>
        <p:nvPicPr>
          <p:cNvPr id="2050" name="Picture 2" descr="C:\Users\пл\Desktop\для фотошаблона\IMG_5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6180" y="0"/>
            <a:ext cx="3995936" cy="2996952"/>
          </a:xfrm>
          <a:prstGeom prst="rect">
            <a:avLst/>
          </a:prstGeom>
          <a:noFill/>
        </p:spPr>
      </p:pic>
      <p:pic>
        <p:nvPicPr>
          <p:cNvPr id="13" name="Рисунок 12" descr="IMG_5931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l="4551" r="4551"/>
          <a:stretch>
            <a:fillRect/>
          </a:stretch>
        </p:blipFill>
        <p:spPr>
          <a:xfrm>
            <a:off x="8254652" y="0"/>
            <a:ext cx="3672408" cy="3030076"/>
          </a:xfrm>
        </p:spPr>
      </p:pic>
      <p:pic>
        <p:nvPicPr>
          <p:cNvPr id="14" name="Рисунок 13" descr="IMG_5933.JPG"/>
          <p:cNvPicPr>
            <a:picLocks noGrp="1" noChangeAspect="1"/>
          </p:cNvPicPr>
          <p:nvPr>
            <p:ph type="pic" idx="10"/>
          </p:nvPr>
        </p:nvPicPr>
        <p:blipFill>
          <a:blip r:embed="rId6" cstate="print"/>
          <a:srcRect l="4551" r="4551"/>
          <a:stretch>
            <a:fillRect/>
          </a:stretch>
        </p:blipFill>
        <p:spPr>
          <a:xfrm>
            <a:off x="4222204" y="3849598"/>
            <a:ext cx="3646141" cy="3008402"/>
          </a:xfrm>
        </p:spPr>
      </p:pic>
      <p:sp>
        <p:nvSpPr>
          <p:cNvPr id="15" name="Прямоугольник 14"/>
          <p:cNvSpPr/>
          <p:nvPr/>
        </p:nvSpPr>
        <p:spPr>
          <a:xfrm>
            <a:off x="8110636" y="6165304"/>
            <a:ext cx="1706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2.5. «Магазин»</a:t>
            </a:r>
          </a:p>
        </p:txBody>
      </p:sp>
    </p:spTree>
    <p:extLst>
      <p:ext uri="{BB962C8B-B14F-4D97-AF65-F5344CB8AC3E}">
        <p14:creationId xmlns="" xmlns:p14="http://schemas.microsoft.com/office/powerpoint/2010/main" val="1673065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755" y="5589240"/>
            <a:ext cx="11999069" cy="108012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2.7. «Королевство музыки»</a:t>
            </a:r>
            <a:b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Детям доступно много материалов  для занятий музыкой, которыми они могут пользоваться в соответствии с возрастом. (инструменты, проигрыватель, реквизит для танцев). Имеются модельные схемы для развития мышления.</a:t>
            </a:r>
            <a:endParaRPr lang="ru-RU" sz="14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591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978" b="2978"/>
          <a:stretch>
            <a:fillRect/>
          </a:stretch>
        </p:blipFill>
        <p:spPr>
          <a:xfrm>
            <a:off x="1701924" y="0"/>
            <a:ext cx="8434696" cy="5949280"/>
          </a:xfrm>
        </p:spPr>
      </p:pic>
    </p:spTree>
    <p:extLst>
      <p:ext uri="{BB962C8B-B14F-4D97-AF65-F5344CB8AC3E}">
        <p14:creationId xmlns:p14="http://schemas.microsoft.com/office/powerpoint/2010/main" xmlns="" val="11961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445224"/>
            <a:ext cx="5950396" cy="115212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2.8. «Конструирование»</a:t>
            </a:r>
            <a:b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Доступны крупные кубики,  коллекции разнообразных материалов для конструирования (с разными механизмами скрепления, из разных материалов и др.)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42484" y="5949280"/>
            <a:ext cx="5112568" cy="9087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Крупные модули, игровые экраны, расположенные в  зоне конструирования, позволяют детям реализовать задуманный игровой сюжет.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592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9776" r="9776"/>
          <a:stretch>
            <a:fillRect/>
          </a:stretch>
        </p:blipFill>
        <p:spPr>
          <a:xfrm>
            <a:off x="189756" y="188640"/>
            <a:ext cx="5561158" cy="5184576"/>
          </a:xfrm>
        </p:spPr>
      </p:pic>
      <p:pic>
        <p:nvPicPr>
          <p:cNvPr id="10" name="Рисунок 9" descr="IMG_5945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84" r="2984"/>
          <a:stretch>
            <a:fillRect/>
          </a:stretch>
        </p:blipFill>
        <p:spPr>
          <a:xfrm>
            <a:off x="6886500" y="188640"/>
            <a:ext cx="3961048" cy="5616624"/>
          </a:xfrm>
        </p:spPr>
      </p:pic>
    </p:spTree>
    <p:extLst>
      <p:ext uri="{BB962C8B-B14F-4D97-AF65-F5344CB8AC3E}">
        <p14:creationId xmlns:p14="http://schemas.microsoft.com/office/powerpoint/2010/main" xmlns="" val="40257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6021288"/>
            <a:ext cx="11842639" cy="8367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2.9. Театрализованная деятельность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Наличие атрибутов театрализованной деятельности (ширма-занавес, куклы-перчатки, театральные костюмы и др.), в том числе изготовленных вместе с воспитанниками.</a:t>
            </a:r>
          </a:p>
          <a:p>
            <a:pPr algn="ctr"/>
            <a:r>
              <a:rPr lang="ru-RU" sz="1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 descr="IMG_594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239" r="3239"/>
          <a:stretch>
            <a:fillRect/>
          </a:stretch>
        </p:blipFill>
        <p:spPr>
          <a:xfrm>
            <a:off x="261764" y="188640"/>
            <a:ext cx="6912024" cy="5543076"/>
          </a:xfrm>
        </p:spPr>
      </p:pic>
      <p:pic>
        <p:nvPicPr>
          <p:cNvPr id="3074" name="Picture 2" descr="C:\Users\пл\Desktop\для фотошаблона\IMG_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8548" y="188640"/>
            <a:ext cx="4266474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246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5878388" y="3933056"/>
            <a:ext cx="468052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СЕКТОР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  модулями:</a:t>
            </a:r>
          </a:p>
          <a:p>
            <a:r>
              <a:rPr lang="ru-RU" dirty="0" smtClean="0"/>
              <a:t>- «Место для отдыха и уединения»;</a:t>
            </a:r>
          </a:p>
          <a:p>
            <a:r>
              <a:rPr lang="ru-RU" dirty="0" smtClean="0"/>
              <a:t>- «Центр творчества»;</a:t>
            </a:r>
          </a:p>
          <a:p>
            <a:pPr algn="just"/>
            <a:r>
              <a:rPr lang="ru-RU" dirty="0" smtClean="0"/>
              <a:t>Сектор для уединения не соседствует с активным сектором. 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5966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333375" y="188913"/>
            <a:ext cx="3978275" cy="2743200"/>
          </a:xfrm>
        </p:spPr>
      </p:pic>
      <p:pic>
        <p:nvPicPr>
          <p:cNvPr id="12" name="Рисунок 11" descr="IMG_5967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t="4012" b="4012"/>
          <a:stretch>
            <a:fillRect/>
          </a:stretch>
        </p:blipFill>
        <p:spPr>
          <a:xfrm>
            <a:off x="4438650" y="188913"/>
            <a:ext cx="3976688" cy="2743200"/>
          </a:xfrm>
        </p:spPr>
      </p:pic>
      <p:pic>
        <p:nvPicPr>
          <p:cNvPr id="13" name="Рисунок 12" descr="IMG_5969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4012" b="4012"/>
          <a:stretch>
            <a:fillRect/>
          </a:stretch>
        </p:blipFill>
        <p:spPr>
          <a:xfrm>
            <a:off x="261938" y="3500438"/>
            <a:ext cx="3976687" cy="2743200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01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189756" y="188640"/>
            <a:ext cx="3978275" cy="5317331"/>
          </a:xfrm>
        </p:spPr>
      </p:pic>
      <p:pic>
        <p:nvPicPr>
          <p:cNvPr id="13" name="Рисунок 12" descr="IMG_6018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984" r="2984"/>
          <a:stretch>
            <a:fillRect/>
          </a:stretch>
        </p:blipFill>
        <p:spPr>
          <a:xfrm>
            <a:off x="4222204" y="188640"/>
            <a:ext cx="3976687" cy="5317331"/>
          </a:xfrm>
        </p:spPr>
      </p:pic>
      <p:pic>
        <p:nvPicPr>
          <p:cNvPr id="14" name="Рисунок 13" descr="IMG_6020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6435" r="6435"/>
          <a:stretch>
            <a:fillRect/>
          </a:stretch>
        </p:blipFill>
        <p:spPr>
          <a:xfrm>
            <a:off x="8326660" y="188640"/>
            <a:ext cx="3694112" cy="5101307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5661249"/>
            <a:ext cx="4150196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/>
              <a:t>Наличие в секторе отдыха и уединения  мягкой среды (подушки, ковры, мягкие игрушки и т.д.)</a:t>
            </a:r>
          </a:p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5661248"/>
            <a:ext cx="4095360" cy="1196752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/>
              <a:t>В секторе уединения предусмотрены книги разного жанра,  журналы. Имеются книжки-малышки, сделанные  воспитанниками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2644" y="5589240"/>
            <a:ext cx="40061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Воспитанникам доступны материалы для рисования,  объемных изображений и  иных видов творчества  (аппликации, коллажи, оригами, </a:t>
            </a:r>
            <a:r>
              <a:rPr lang="ru-RU" sz="1200" dirty="0" err="1" smtClean="0"/>
              <a:t>квиллинги</a:t>
            </a:r>
            <a:r>
              <a:rPr lang="ru-RU" sz="1200" dirty="0" smtClean="0"/>
              <a:t> др.). Демонстрируемые продукты деятельности связаны с текущей деятельностью группы.</a:t>
            </a:r>
          </a:p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8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 descr="IMG_6015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3852" r="3852"/>
          <a:stretch>
            <a:fillRect/>
          </a:stretch>
        </p:blipFill>
        <p:spPr>
          <a:xfrm>
            <a:off x="261764" y="1268760"/>
            <a:ext cx="4608512" cy="3744912"/>
          </a:xfrm>
        </p:spPr>
      </p:pic>
      <p:sp>
        <p:nvSpPr>
          <p:cNvPr id="22" name="Прямоугольник 21"/>
          <p:cNvSpPr/>
          <p:nvPr/>
        </p:nvSpPr>
        <p:spPr>
          <a:xfrm>
            <a:off x="3074024" y="548680"/>
            <a:ext cx="5857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4. </a:t>
            </a: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9956" y="5517232"/>
            <a:ext cx="710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Взаимодействие с родителями находится  в помещении для приема воспитанников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IMG_2366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t="719" b="719"/>
          <a:stretch>
            <a:fillRect/>
          </a:stretch>
        </p:blipFill>
        <p:spPr>
          <a:xfrm>
            <a:off x="5807075" y="1341438"/>
            <a:ext cx="4967288" cy="3671887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405780" y="5661248"/>
            <a:ext cx="5544616" cy="1196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u="sng" dirty="0" smtClean="0">
              <a:solidFill>
                <a:schemeClr val="accent4"/>
              </a:solidFill>
            </a:endParaRPr>
          </a:p>
          <a:p>
            <a:endParaRPr lang="ru-RU" sz="1800" u="sng" dirty="0" smtClean="0">
              <a:solidFill>
                <a:schemeClr val="accent4"/>
              </a:solidFill>
            </a:endParaRPr>
          </a:p>
          <a:p>
            <a:r>
              <a:rPr lang="ru-RU" sz="1800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Информационный блок:</a:t>
            </a:r>
            <a:endParaRPr lang="ru-RU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 Наличие  информации о текущей деятельности группы.</a:t>
            </a:r>
          </a:p>
          <a:p>
            <a:endParaRPr lang="ru-RU" sz="1800" dirty="0" smtClean="0">
              <a:solidFill>
                <a:schemeClr val="accent4"/>
              </a:solidFill>
            </a:endParaRPr>
          </a:p>
          <a:p>
            <a:pPr algn="ctr"/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7750596" y="5661248"/>
            <a:ext cx="4104456" cy="1196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Консультационный блок:</a:t>
            </a:r>
            <a:endParaRPr lang="ru-RU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Предусмотрена возможность осуществления обратной связи ( родительская почта).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4"/>
                </a:solidFill>
              </a:rPr>
              <a:t>  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chemeClr val="accent4"/>
              </a:solidFill>
            </a:endParaRPr>
          </a:p>
        </p:txBody>
      </p:sp>
      <p:pic>
        <p:nvPicPr>
          <p:cNvPr id="13" name="Рисунок 12" descr="IMG_6023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7750597" y="476672"/>
            <a:ext cx="3657812" cy="5184576"/>
          </a:xfrm>
        </p:spPr>
      </p:pic>
      <p:pic>
        <p:nvPicPr>
          <p:cNvPr id="20" name="Рисунок 19" descr="IMG_6010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0726" r="10726"/>
          <a:stretch>
            <a:fillRect/>
          </a:stretch>
        </p:blipFill>
        <p:spPr>
          <a:xfrm>
            <a:off x="405780" y="404664"/>
            <a:ext cx="5545137" cy="5294711"/>
          </a:xfrm>
        </p:spPr>
      </p:pic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2"/>
          <p:cNvSpPr txBox="1">
            <a:spLocks/>
          </p:cNvSpPr>
          <p:nvPr/>
        </p:nvSpPr>
        <p:spPr>
          <a:xfrm>
            <a:off x="2061964" y="6165304"/>
            <a:ext cx="7920879" cy="692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19" name="Рисунок 18" descr="IMG_602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9470" r="9470"/>
          <a:stretch>
            <a:fillRect/>
          </a:stretch>
        </p:blipFill>
        <p:spPr>
          <a:xfrm>
            <a:off x="189756" y="188640"/>
            <a:ext cx="5681314" cy="5256584"/>
          </a:xfrm>
        </p:spPr>
      </p:pic>
      <p:pic>
        <p:nvPicPr>
          <p:cNvPr id="20" name="Рисунок 19" descr="IMG_6027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10906" r="10906"/>
          <a:stretch>
            <a:fillRect/>
          </a:stretch>
        </p:blipFill>
        <p:spPr>
          <a:xfrm>
            <a:off x="6238428" y="188640"/>
            <a:ext cx="5480049" cy="5256584"/>
          </a:xfrm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5570113"/>
            <a:ext cx="1218882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Практический блок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Организованное пространство для демонстрации  продуктов детской деятельности в ДОО (для трансляции плоскостных и объемных работ)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58708" y="404664"/>
            <a:ext cx="3124200" cy="6048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/>
              <a:t> Рабочий сектор </a:t>
            </a:r>
            <a:r>
              <a:rPr lang="ru-RU" sz="1400" dirty="0" smtClean="0">
                <a:solidFill>
                  <a:srgbClr val="FFFF00"/>
                </a:solidFill>
              </a:rPr>
              <a:t>Данный сектор представлен модулями: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</a:rPr>
              <a:t>«Живая природа, неживая природа»;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</a:rPr>
              <a:t>«Экспериментирование – исследовательская деятельность»;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</a:rPr>
              <a:t>«Освоение родного языка и литературы»;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</a:rPr>
              <a:t>«Математическое развитие»;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rgbClr val="FFFF00"/>
                </a:solidFill>
              </a:rPr>
              <a:t>«Подготовка к школе».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400" dirty="0" smtClean="0">
              <a:solidFill>
                <a:srgbClr val="FFFF0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FFFF00"/>
                </a:solidFill>
              </a:rPr>
              <a:t>      Развивающая среда в группе построена таким   образом,  чтобы каждый ребенок имел возможность свободно заниматься любимым делом. Все материалы находятся на уровне глаз детей. </a:t>
            </a:r>
            <a:r>
              <a:rPr lang="ru-RU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ППС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детей.</a:t>
            </a:r>
            <a:endParaRPr lang="ru-RU" sz="1400" dirty="0" smtClean="0">
              <a:solidFill>
                <a:srgbClr val="FFFF00"/>
              </a:solidFill>
            </a:endParaRPr>
          </a:p>
          <a:p>
            <a:pPr marL="457200" indent="-457200" algn="ctr"/>
            <a:r>
              <a:rPr lang="ru-RU" sz="2400" dirty="0" smtClean="0"/>
              <a:t> </a:t>
            </a:r>
          </a:p>
        </p:txBody>
      </p:sp>
      <p:pic>
        <p:nvPicPr>
          <p:cNvPr id="12" name="Рисунок 11" descr="IMG_5777.JPG"/>
          <p:cNvPicPr>
            <a:picLocks noGrp="1" noChangeAspect="1"/>
          </p:cNvPicPr>
          <p:nvPr>
            <p:ph type="pic" idx="12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4511675" y="238125"/>
            <a:ext cx="3978275" cy="2743200"/>
          </a:xfrm>
        </p:spPr>
      </p:pic>
      <p:pic>
        <p:nvPicPr>
          <p:cNvPr id="11" name="Рисунок 10" descr="IMG_5779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4030" b="4030"/>
          <a:stretch>
            <a:fillRect/>
          </a:stretch>
        </p:blipFill>
        <p:spPr>
          <a:xfrm>
            <a:off x="131763" y="233363"/>
            <a:ext cx="3978275" cy="2743200"/>
          </a:xfrm>
        </p:spPr>
      </p:pic>
      <p:pic>
        <p:nvPicPr>
          <p:cNvPr id="13" name="Рисунок 12" descr="IMG_5781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4030" b="4030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pic>
        <p:nvPicPr>
          <p:cNvPr id="14" name="Рисунок 13" descr="IMG_5783.JPG"/>
          <p:cNvPicPr>
            <a:picLocks noGrp="1" noChangeAspect="1"/>
          </p:cNvPicPr>
          <p:nvPr>
            <p:ph type="pic" idx="11"/>
          </p:nvPr>
        </p:nvPicPr>
        <p:blipFill>
          <a:blip r:embed="rId6" cstate="print"/>
          <a:srcRect t="4030" b="4030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5949280"/>
            <a:ext cx="5950396" cy="90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</a:p>
          <a:p>
            <a:pPr algn="ctr"/>
            <a:endParaRPr lang="ru-RU" sz="1800" dirty="0" smtClean="0">
              <a:solidFill>
                <a:srgbClr val="FF9933"/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Участие и достижения воспитанников с родителями. Из этого экрана родители узнают анонс предстоящих мероприятий, значками обозначается желание участвовать в них, а звездочки получают за участие.</a:t>
            </a:r>
            <a:endParaRPr lang="ru-RU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7102524" y="6093296"/>
            <a:ext cx="4248472" cy="764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Трансляция семейных событий.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ru-RU" sz="2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20" name="Рисунок 19" descr="IMG_6021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632" r="632"/>
          <a:stretch>
            <a:fillRect/>
          </a:stretch>
        </p:blipFill>
        <p:spPr>
          <a:xfrm>
            <a:off x="7030516" y="188640"/>
            <a:ext cx="4320480" cy="5834394"/>
          </a:xfrm>
        </p:spPr>
      </p:pic>
      <p:pic>
        <p:nvPicPr>
          <p:cNvPr id="18" name="Рисунок 17" descr="IMG_6024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13014" b="13014"/>
          <a:stretch>
            <a:fillRect/>
          </a:stretch>
        </p:blipFill>
        <p:spPr>
          <a:xfrm>
            <a:off x="261764" y="260647"/>
            <a:ext cx="5760640" cy="5681703"/>
          </a:xfrm>
        </p:spPr>
      </p:pic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G_579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91" b="1591"/>
          <a:stretch>
            <a:fillRect/>
          </a:stretch>
        </p:blipFill>
        <p:spPr>
          <a:xfrm>
            <a:off x="9493518" y="2276872"/>
            <a:ext cx="2695307" cy="3479377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109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621804" y="0"/>
            <a:ext cx="230425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Рисунок 20" descr="IMG_578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0" y="692696"/>
            <a:ext cx="3574131" cy="5065967"/>
          </a:xfrm>
        </p:spPr>
      </p:pic>
      <p:sp>
        <p:nvSpPr>
          <p:cNvPr id="19" name="Прямоугольник 18"/>
          <p:cNvSpPr/>
          <p:nvPr/>
        </p:nvSpPr>
        <p:spPr>
          <a:xfrm>
            <a:off x="1" y="1"/>
            <a:ext cx="7246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1.1. Модуль «Живая природа, неживая природа»</a:t>
            </a:r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5657671"/>
            <a:ext cx="121888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1400" dirty="0" smtClean="0">
                <a:solidFill>
                  <a:srgbClr val="FFFF00"/>
                </a:solidFill>
              </a:rPr>
              <a:t>В данном модуле  отведено место для наблюдения за живой и неживой природой. Представлены коллекции природных объектов: домашних и диких  животных, животных севера,. Имеются книги, игры, связанные с природой, календарь природы, дневник наблюдений, красная книга животных  воронежской области. Собраны карточки с алгоритмом ухода за определенными растениями, предметные картинки для составления алгоритма: семечка - растение. Используя их, ребенок заполняет недостающие этапы соответствующими карточками.</a:t>
            </a:r>
          </a:p>
          <a:p>
            <a:endParaRPr lang="ru-RU" sz="1400" dirty="0"/>
          </a:p>
        </p:txBody>
      </p:sp>
      <p:pic>
        <p:nvPicPr>
          <p:cNvPr id="12" name="Рисунок 11" descr="IMG_5794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918" b="918"/>
          <a:stretch>
            <a:fillRect/>
          </a:stretch>
        </p:blipFill>
        <p:spPr>
          <a:xfrm>
            <a:off x="3790156" y="692696"/>
            <a:ext cx="3834259" cy="5018503"/>
          </a:xfrm>
        </p:spPr>
      </p:pic>
      <p:pic>
        <p:nvPicPr>
          <p:cNvPr id="1026" name="Picture 2" descr="C:\Users\пл\Desktop\для фотошаблона\IMG_5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2604" y="0"/>
            <a:ext cx="3672408" cy="278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46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>
          <a:xfrm>
            <a:off x="-1" y="5373216"/>
            <a:ext cx="12188825" cy="1484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В данном модуле находится материал, для осуществления экспериментирования: лупы, мерные стаканчики, пипетки, магниты, лейки, весы, коллекция бросового материала, коллекция камней, коллекция ракушек. Все материалы  располагаются в контейнерах  с крышками.  Набор для экспериментирования с водой и песком (плавающие и тонущие игрушки и предметы). Специально для проведения детьми опытов нами разработаны схемы-алгоритмы.</a:t>
            </a:r>
          </a:p>
          <a:p>
            <a:pPr algn="just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Картина, выполненная детьми цветным песком.  Песок был покрашен детьми с помощью гуаши.</a:t>
            </a:r>
          </a:p>
          <a:p>
            <a:pPr algn="just"/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764" y="44624"/>
            <a:ext cx="11521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1.2.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Модуль </a:t>
            </a:r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«Экспериментирование – исследовательская деятельность»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 descr="IMG_580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464" r="1464"/>
          <a:stretch>
            <a:fillRect/>
          </a:stretch>
        </p:blipFill>
        <p:spPr>
          <a:xfrm>
            <a:off x="189756" y="404664"/>
            <a:ext cx="3790156" cy="5205968"/>
          </a:xfrm>
        </p:spPr>
      </p:pic>
      <p:pic>
        <p:nvPicPr>
          <p:cNvPr id="10" name="Рисунок 9" descr="IMG_5804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7209" b="7209"/>
          <a:stretch>
            <a:fillRect/>
          </a:stretch>
        </p:blipFill>
        <p:spPr>
          <a:xfrm>
            <a:off x="4294188" y="549275"/>
            <a:ext cx="7402512" cy="4751388"/>
          </a:xfrm>
        </p:spPr>
      </p:pic>
    </p:spTree>
    <p:extLst>
      <p:ext uri="{BB962C8B-B14F-4D97-AF65-F5344CB8AC3E}">
        <p14:creationId xmlns:p14="http://schemas.microsoft.com/office/powerpoint/2010/main" xmlns="" val="143578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>
          <a:xfrm>
            <a:off x="0" y="5661248"/>
            <a:ext cx="11943692" cy="1196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данном модуле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представлены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материалы по развитию речи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буквы для выкладывания слов,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читательские формуляры,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детских высказываний  по теме недели, книжки – малышки сделанные  воспитанниками. </a:t>
            </a:r>
            <a:r>
              <a:rPr lang="ru-RU" sz="1400" dirty="0" smtClean="0">
                <a:solidFill>
                  <a:srgbClr val="FFFF00"/>
                </a:solidFill>
              </a:rPr>
              <a:t>Также находятся различные игры: лабиринты, предметные картинки для составления логической цепочки («Как хлеб на стол пришел?», «Как рубашка в поле выросла?», «Как тарелка появилась на столе?») и т. д.</a:t>
            </a:r>
          </a:p>
          <a:p>
            <a:pPr algn="just"/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94012" y="116632"/>
            <a:ext cx="7388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1.3.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Модуль </a:t>
            </a:r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«Освоение родного языка и литературы»</a:t>
            </a: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 descr="IMG_5786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8545" b="8545"/>
          <a:stretch>
            <a:fillRect/>
          </a:stretch>
        </p:blipFill>
        <p:spPr>
          <a:xfrm>
            <a:off x="261938" y="597991"/>
            <a:ext cx="4752354" cy="4991249"/>
          </a:xfrm>
        </p:spPr>
      </p:pic>
      <p:pic>
        <p:nvPicPr>
          <p:cNvPr id="7" name="Рисунок 6" descr="IMG_5810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426" b="1426"/>
          <a:stretch>
            <a:fillRect/>
          </a:stretch>
        </p:blipFill>
        <p:spPr>
          <a:xfrm>
            <a:off x="5157788" y="549275"/>
            <a:ext cx="7031037" cy="5122863"/>
          </a:xfrm>
        </p:spPr>
      </p:pic>
    </p:spTree>
    <p:extLst>
      <p:ext uri="{BB962C8B-B14F-4D97-AF65-F5344CB8AC3E}">
        <p14:creationId xmlns:p14="http://schemas.microsoft.com/office/powerpoint/2010/main" xmlns="" val="412351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>
          <a:xfrm>
            <a:off x="0" y="5489848"/>
            <a:ext cx="7390556" cy="1179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1400" dirty="0" smtClean="0">
                <a:solidFill>
                  <a:srgbClr val="FFFF00"/>
                </a:solidFill>
              </a:rPr>
              <a:t>В </a:t>
            </a:r>
            <a:r>
              <a:rPr lang="ru-RU" sz="1400" dirty="0">
                <a:solidFill>
                  <a:srgbClr val="FFFF00"/>
                </a:solidFill>
              </a:rPr>
              <a:t>данном модуле представлены </a:t>
            </a:r>
            <a:r>
              <a:rPr lang="ru-RU" sz="1400" dirty="0" smtClean="0">
                <a:solidFill>
                  <a:srgbClr val="FFFF00"/>
                </a:solidFill>
              </a:rPr>
              <a:t>различные материалы  для счета, определения соседей числа, состава числа измерения, формы, времени, математические игры, раздаточный материал по количеству воспитанников. 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44624"/>
            <a:ext cx="52303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1.4.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Модуль </a:t>
            </a:r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«Математическое развитие»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 descr="IMG_5812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l="9861" r="9861"/>
          <a:stretch>
            <a:fillRect/>
          </a:stretch>
        </p:blipFill>
        <p:spPr>
          <a:xfrm>
            <a:off x="0" y="620688"/>
            <a:ext cx="5110655" cy="4774605"/>
          </a:xfrm>
        </p:spPr>
      </p:pic>
      <p:pic>
        <p:nvPicPr>
          <p:cNvPr id="1027" name="Picture 3" descr="C:\Users\пл\Desktop\для фотошаблона\IMG_5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8588" y="3375009"/>
            <a:ext cx="4228989" cy="3171870"/>
          </a:xfrm>
          <a:prstGeom prst="rect">
            <a:avLst/>
          </a:prstGeom>
          <a:noFill/>
        </p:spPr>
      </p:pic>
      <p:pic>
        <p:nvPicPr>
          <p:cNvPr id="1026" name="Picture 2" descr="C:\Users\пл\Desktop\для фотошаблона\IMG_5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8588" y="0"/>
            <a:ext cx="4320305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5520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>
          <a:xfrm>
            <a:off x="-1" y="6093296"/>
            <a:ext cx="12188825" cy="7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Модуль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хотя и сосредоточен в одном месте и занимает немного пространства, достаточно мобилен.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данном модуле представлены разнообразные материалы 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подготовки к школе (алфавит, азбуки, кассы букв и слогов, рабочие тетради и т.д.).</a:t>
            </a:r>
          </a:p>
          <a:p>
            <a:pPr algn="just"/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Все материалы находятся в открытом доступе для детей.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" y="44624"/>
            <a:ext cx="5518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1.5.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Модуль </a:t>
            </a:r>
            <a:r>
              <a:rPr lang="ru-R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«Подготовка к школе»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 descr="IMG_5784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16522" b="16522"/>
          <a:stretch>
            <a:fillRect/>
          </a:stretch>
        </p:blipFill>
        <p:spPr>
          <a:xfrm>
            <a:off x="0" y="908720"/>
            <a:ext cx="5807357" cy="5184576"/>
          </a:xfrm>
        </p:spPr>
      </p:pic>
      <p:pic>
        <p:nvPicPr>
          <p:cNvPr id="1026" name="Picture 2" descr="C:\Users\пл\Desktop\для фотошаблона\IMG_5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4492" y="188640"/>
            <a:ext cx="3960440" cy="2970330"/>
          </a:xfrm>
          <a:prstGeom prst="rect">
            <a:avLst/>
          </a:prstGeom>
          <a:noFill/>
        </p:spPr>
      </p:pic>
      <p:pic>
        <p:nvPicPr>
          <p:cNvPr id="1027" name="Picture 3" descr="C:\Users\пл\Desktop\для фотошаблона\IMG_5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4492" y="3284984"/>
            <a:ext cx="3960440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1604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333772" y="5839716"/>
            <a:ext cx="50405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педагога, есть </a:t>
            </a:r>
            <a:r>
              <a:rPr lang="ru-RU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мультимедийное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оборудование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10437" y="5863862"/>
            <a:ext cx="5400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1.8. Методическая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 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IMG_5952.JPG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1697" r="1697"/>
          <a:stretch>
            <a:fillRect/>
          </a:stretch>
        </p:blipFill>
        <p:spPr>
          <a:xfrm>
            <a:off x="0" y="548680"/>
            <a:ext cx="5302250" cy="4116388"/>
          </a:xfrm>
        </p:spPr>
      </p:pic>
      <p:pic>
        <p:nvPicPr>
          <p:cNvPr id="11" name="Рисунок 10" descr="IMG_5815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5158" b="5158"/>
          <a:stretch>
            <a:fillRect/>
          </a:stretch>
        </p:blipFill>
        <p:spPr>
          <a:xfrm>
            <a:off x="5662364" y="548680"/>
            <a:ext cx="6119812" cy="4116388"/>
          </a:xfrm>
        </p:spPr>
      </p:pic>
    </p:spTree>
    <p:extLst>
      <p:ext uri="{BB962C8B-B14F-4D97-AF65-F5344CB8AC3E}">
        <p14:creationId xmlns=""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614692" y="1268760"/>
            <a:ext cx="3124200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  модулями:</a:t>
            </a:r>
          </a:p>
          <a:p>
            <a:pPr algn="just"/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«Сюжетно – ролевые  игры»;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звуков и музыки»;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«Театрализованная деятельность»;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«Конструирование».</a:t>
            </a:r>
          </a:p>
          <a:p>
            <a:pPr algn="ctr"/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5913.JPG"/>
          <p:cNvPicPr>
            <a:picLocks noGrp="1" noChangeAspect="1"/>
          </p:cNvPicPr>
          <p:nvPr>
            <p:ph type="pic" idx="10"/>
          </p:nvPr>
        </p:nvPicPr>
        <p:blipFill>
          <a:blip r:embed="rId3" cstate="print"/>
          <a:srcRect t="4030" b="4030"/>
          <a:stretch>
            <a:fillRect/>
          </a:stretch>
        </p:blipFill>
        <p:spPr>
          <a:xfrm>
            <a:off x="333375" y="188913"/>
            <a:ext cx="3978275" cy="2743200"/>
          </a:xfrm>
        </p:spPr>
      </p:pic>
      <p:pic>
        <p:nvPicPr>
          <p:cNvPr id="12" name="Рисунок 11" descr="IMG_5914.JPG"/>
          <p:cNvPicPr>
            <a:picLocks noGrp="1" noChangeAspect="1"/>
          </p:cNvPicPr>
          <p:nvPr>
            <p:ph type="pic" idx="12"/>
          </p:nvPr>
        </p:nvPicPr>
        <p:blipFill>
          <a:blip r:embed="rId4" cstate="print"/>
          <a:srcRect t="4012" b="4012"/>
          <a:stretch>
            <a:fillRect/>
          </a:stretch>
        </p:blipFill>
        <p:spPr>
          <a:xfrm>
            <a:off x="4438650" y="188913"/>
            <a:ext cx="3976688" cy="2743200"/>
          </a:xfrm>
        </p:spPr>
      </p:pic>
      <p:pic>
        <p:nvPicPr>
          <p:cNvPr id="14" name="Рисунок 13" descr="IMG_5916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4012" b="4012"/>
          <a:stretch>
            <a:fillRect/>
          </a:stretch>
        </p:blipFill>
        <p:spPr>
          <a:xfrm>
            <a:off x="261938" y="3500438"/>
            <a:ext cx="3976687" cy="2743200"/>
          </a:xfrm>
        </p:spPr>
      </p:pic>
      <p:pic>
        <p:nvPicPr>
          <p:cNvPr id="22" name="Рисунок 21" descr="IMG_5917.JPG"/>
          <p:cNvPicPr>
            <a:picLocks noGrp="1" noChangeAspect="1"/>
          </p:cNvPicPr>
          <p:nvPr>
            <p:ph type="pic" idx="11"/>
          </p:nvPr>
        </p:nvPicPr>
        <p:blipFill>
          <a:blip r:embed="rId6" cstate="print"/>
          <a:srcRect t="4012" b="4012"/>
          <a:stretch>
            <a:fillRect/>
          </a:stretch>
        </p:blipFill>
        <p:spPr>
          <a:xfrm>
            <a:off x="4438650" y="3429000"/>
            <a:ext cx="3976688" cy="2743200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873</Words>
  <Application>Microsoft Office PowerPoint</Application>
  <PresentationFormat>Произвольный</PresentationFormat>
  <Paragraphs>107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GraduationAlbum_16x9</vt:lpstr>
      <vt:lpstr>Старшая разновозрастная  группа от 5 до 7 лет  (возраст) тема образовательного события «Здравствуй, зима!»</vt:lpstr>
      <vt:lpstr>Вход в группу, нижняя левая точка</vt:lpstr>
      <vt:lpstr>Слайд 3</vt:lpstr>
      <vt:lpstr>Слайд 4</vt:lpstr>
      <vt:lpstr>Слайд 5</vt:lpstr>
      <vt:lpstr>Слайд 6</vt:lpstr>
      <vt:lpstr>Слайд 7</vt:lpstr>
      <vt:lpstr>Слайд 8</vt:lpstr>
      <vt:lpstr>Вход в группу, нижняя левая точка</vt:lpstr>
      <vt:lpstr>Слайд 10</vt:lpstr>
      <vt:lpstr>Слайд 11</vt:lpstr>
      <vt:lpstr> 2.7. «Королевство музыки» Детям доступно много материалов  для занятий музыкой, которыми они могут пользоваться в соответствии с возрастом. (инструменты, проигрыватель, реквизит для танцев). Имеются модельные схемы для развития мышления.</vt:lpstr>
      <vt:lpstr>2.8. «Конструирование» Доступны крупные кубики,  коллекции разнообразных материалов для конструирования (с разными механизмами скрепления, из разных материалов и др.)  </vt:lpstr>
      <vt:lpstr>Слайд 14</vt:lpstr>
      <vt:lpstr>Вход в группу, нижняя левая точка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2019-11-18T15:52:32Z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